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</p:sldMasterIdLst>
  <p:notesMasterIdLst>
    <p:notesMasterId r:id="rId17"/>
  </p:notesMasterIdLst>
  <p:sldIdLst>
    <p:sldId id="263" r:id="rId5"/>
    <p:sldId id="264" r:id="rId6"/>
    <p:sldId id="265" r:id="rId7"/>
    <p:sldId id="266" r:id="rId8"/>
    <p:sldId id="267" r:id="rId9"/>
    <p:sldId id="269" r:id="rId10"/>
    <p:sldId id="272" r:id="rId11"/>
    <p:sldId id="270" r:id="rId12"/>
    <p:sldId id="271" r:id="rId13"/>
    <p:sldId id="268" r:id="rId14"/>
    <p:sldId id="273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7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1"/>
    <p:restoredTop sz="94647"/>
  </p:normalViewPr>
  <p:slideViewPr>
    <p:cSldViewPr snapToGrid="0" snapToObjects="1">
      <p:cViewPr varScale="1">
        <p:scale>
          <a:sx n="114" d="100"/>
          <a:sy n="114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Kreitzer" userId="97ea875a0d4a1c30" providerId="LiveId" clId="{7FA59B45-7D97-4083-BADF-0531952D5294}"/>
    <pc:docChg chg="delSld">
      <pc:chgData name="David Kreitzer" userId="97ea875a0d4a1c30" providerId="LiveId" clId="{7FA59B45-7D97-4083-BADF-0531952D5294}" dt="2019-02-14T20:39:32.649" v="0" actId="2696"/>
      <pc:docMkLst>
        <pc:docMk/>
      </pc:docMkLst>
      <pc:sldChg chg="del">
        <pc:chgData name="David Kreitzer" userId="97ea875a0d4a1c30" providerId="LiveId" clId="{7FA59B45-7D97-4083-BADF-0531952D5294}" dt="2019-02-14T20:39:32.649" v="0" actId="2696"/>
        <pc:sldMkLst>
          <pc:docMk/>
          <pc:sldMk cId="1624272343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BCC13-D720-40D9-8F36-D42250F58A17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F242B-9A99-420B-A692-7CB7CE826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51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0B31-9F0F-4844-88CD-00BCC3B61969}" type="datetime1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642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67210-3AAD-4478-BBFC-D26CCC43ACB3}" type="datetime1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3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4D58-0BA6-46C3-9FA1-AC00013A8216}" type="datetime1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45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D835-AA4F-4240-9972-56B45D22625C}" type="datetime1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377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21BD-E452-4790-B2F4-883B0818491C}" type="datetime1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68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6968-BD30-4422-A594-E49F8316AEBB}" type="datetime1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64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C190-3803-4343-BCC6-8260ED45B55C}" type="datetime1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75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E9622-5A5E-4958-A2B8-97991A8C15FF}" type="datetime1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81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24AF-8CC9-4788-BE1A-D53E3ABC4EFB}" type="datetime1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19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245EF-16AF-4396-A552-48020F03C1D8}" type="datetime1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3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522C-864F-4F35-A373-6A90098F3838}" type="datetime1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58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6BE0E-1120-4295-B133-C38496ADD16A}" type="datetime1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14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9B57-B5B3-489D-BA6E-61E53DA9C91D}" type="datetime1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86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8320-FF53-4906-B3E5-953C5FC6158E}" type="datetime1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1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809C-7C60-41D4-B9CE-D0E4996173EE}" type="datetime1">
              <a:rPr lang="en-US" smtClean="0"/>
              <a:t>2/14/2019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25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D6011-6093-4EE2-8D3A-BB5A72043DF5}" type="datetime1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3A59-20DB-4BE8-8130-DBB216C4B17E}" type="datetime1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38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D7EF25E-2885-41D5-892B-6001BEAE3B95}" type="datetime1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350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DB926C-BF3D-4E5B-AC9A-880BA592C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2000"/>
            <a:extLst/>
          </a:blip>
          <a:srcRect t="16386" b="24247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FDFC5-71DD-4717-8A66-398B0409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Team 4 – Risky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8CAA6-FEC0-4BD0-8485-2F98F7C42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72074"/>
            <a:ext cx="10233800" cy="2298506"/>
          </a:xfrm>
        </p:spPr>
        <p:txBody>
          <a:bodyPr>
            <a:normAutofit/>
          </a:bodyPr>
          <a:lstStyle/>
          <a:p>
            <a:r>
              <a:rPr lang="en-US" dirty="0"/>
              <a:t>Dave Kreitzer</a:t>
            </a:r>
          </a:p>
          <a:p>
            <a:r>
              <a:rPr lang="en-US" dirty="0"/>
              <a:t>Karim Ezzat</a:t>
            </a:r>
          </a:p>
          <a:p>
            <a:r>
              <a:rPr lang="en-US" dirty="0" err="1"/>
              <a:t>Tianyu</a:t>
            </a:r>
            <a:r>
              <a:rPr lang="en-US" dirty="0"/>
              <a:t> Tap</a:t>
            </a:r>
          </a:p>
          <a:p>
            <a:r>
              <a:rPr lang="en-US" dirty="0"/>
              <a:t>Xander Roy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50CF4-7961-4741-A7D1-8A02A3E24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31028-5BB0-4946-ACDD-C48749596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05DC9C-C50D-D242-B083-59CEE07163F1}" type="slidenum">
              <a:rPr lang="en-US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85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2121B-D605-46E7-AD7A-6279B607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DE9DB-CED3-4B92-872D-427B8E8DA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AC6BD4-D51F-40D1-B4E9-16A8321ED506}"/>
              </a:ext>
            </a:extLst>
          </p:cNvPr>
          <p:cNvSpPr/>
          <p:nvPr/>
        </p:nvSpPr>
        <p:spPr>
          <a:xfrm>
            <a:off x="577049" y="390617"/>
            <a:ext cx="1713390" cy="110970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773BF8-B7E2-42BC-BF21-D700A7AED2E2}"/>
              </a:ext>
            </a:extLst>
          </p:cNvPr>
          <p:cNvSpPr/>
          <p:nvPr/>
        </p:nvSpPr>
        <p:spPr>
          <a:xfrm>
            <a:off x="2325210" y="1648286"/>
            <a:ext cx="1713390" cy="110970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TFDI</a:t>
            </a:r>
          </a:p>
          <a:p>
            <a:pPr algn="ctr"/>
            <a:r>
              <a:rPr lang="en-US" dirty="0"/>
              <a:t>Vectorizer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073DB6-55E2-4E44-B33E-F3EB5AC47ED3}"/>
              </a:ext>
            </a:extLst>
          </p:cNvPr>
          <p:cNvSpPr/>
          <p:nvPr/>
        </p:nvSpPr>
        <p:spPr>
          <a:xfrm>
            <a:off x="4320466" y="2892609"/>
            <a:ext cx="1713390" cy="110970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Kmeans</a:t>
            </a:r>
            <a:endParaRPr lang="en-US" dirty="0"/>
          </a:p>
          <a:p>
            <a:pPr algn="ctr"/>
            <a:r>
              <a:rPr lang="en-US" dirty="0"/>
              <a:t>Clusters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12F1AA-4E22-458F-984E-D466E9A1E3E6}"/>
              </a:ext>
            </a:extLst>
          </p:cNvPr>
          <p:cNvSpPr/>
          <p:nvPr/>
        </p:nvSpPr>
        <p:spPr>
          <a:xfrm>
            <a:off x="6439270" y="4069625"/>
            <a:ext cx="1713390" cy="110970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Clusters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596E11B-A8AD-4E80-AECB-0D0907B3DE1E}"/>
              </a:ext>
            </a:extLst>
          </p:cNvPr>
          <p:cNvSpPr/>
          <p:nvPr/>
        </p:nvSpPr>
        <p:spPr>
          <a:xfrm>
            <a:off x="8610600" y="5097261"/>
            <a:ext cx="1713390" cy="110970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Classify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384306D-5FA0-42A8-BC05-C681670B3424}"/>
              </a:ext>
            </a:extLst>
          </p:cNvPr>
          <p:cNvCxnSpPr>
            <a:stCxn id="6" idx="2"/>
            <a:endCxn id="7" idx="1"/>
          </p:cNvCxnSpPr>
          <p:nvPr/>
        </p:nvCxnSpPr>
        <p:spPr>
          <a:xfrm rot="16200000" flipH="1">
            <a:off x="1528070" y="1406000"/>
            <a:ext cx="702815" cy="8914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2D30925-5B91-47AC-B71A-5EEA40517CD0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7716891" y="4758407"/>
            <a:ext cx="472782" cy="13146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5BD502E0-C391-48E2-A234-8A7C6AD2ADAF}"/>
              </a:ext>
            </a:extLst>
          </p:cNvPr>
          <p:cNvSpPr/>
          <p:nvPr/>
        </p:nvSpPr>
        <p:spPr>
          <a:xfrm>
            <a:off x="3899517" y="1575784"/>
            <a:ext cx="139083" cy="145003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BF645240-13B4-43B8-B160-B4C12CA984CF}"/>
              </a:ext>
            </a:extLst>
          </p:cNvPr>
          <p:cNvSpPr/>
          <p:nvPr/>
        </p:nvSpPr>
        <p:spPr>
          <a:xfrm>
            <a:off x="5894773" y="2855683"/>
            <a:ext cx="139083" cy="145003"/>
          </a:xfrm>
          <a:prstGeom prst="flowChartConnecto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CF50AA1B-38B6-40B4-80A6-7E52C0E1EA4F}"/>
              </a:ext>
            </a:extLst>
          </p:cNvPr>
          <p:cNvSpPr/>
          <p:nvPr/>
        </p:nvSpPr>
        <p:spPr>
          <a:xfrm>
            <a:off x="1364202" y="1355323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1450193-C1C9-48CF-8DFC-BA336A600681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470115" y="3709363"/>
            <a:ext cx="676200" cy="12621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0672AC9-018C-4A30-91E3-02E93FEDD96D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3406451" y="2533448"/>
            <a:ext cx="689469" cy="1138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C804F4D9-C98D-4F57-8F02-4D3D77064CB5}"/>
              </a:ext>
            </a:extLst>
          </p:cNvPr>
          <p:cNvSpPr/>
          <p:nvPr/>
        </p:nvSpPr>
        <p:spPr>
          <a:xfrm>
            <a:off x="5107618" y="3991931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793E101B-BEE7-48E9-8943-E5160046FAF2}"/>
              </a:ext>
            </a:extLst>
          </p:cNvPr>
          <p:cNvSpPr/>
          <p:nvPr/>
        </p:nvSpPr>
        <p:spPr>
          <a:xfrm>
            <a:off x="7223586" y="5179334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E6F27450-BE0B-421B-A456-B69E72EBBE5D}"/>
              </a:ext>
            </a:extLst>
          </p:cNvPr>
          <p:cNvSpPr/>
          <p:nvPr/>
        </p:nvSpPr>
        <p:spPr>
          <a:xfrm>
            <a:off x="8014317" y="4026847"/>
            <a:ext cx="139083" cy="145003"/>
          </a:xfrm>
          <a:prstGeom prst="flowChartConnecto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94B61752-47DA-446F-B824-0CED99DBFBB2}"/>
              </a:ext>
            </a:extLst>
          </p:cNvPr>
          <p:cNvSpPr/>
          <p:nvPr/>
        </p:nvSpPr>
        <p:spPr>
          <a:xfrm>
            <a:off x="10184907" y="5054772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0215802A-2B02-4EA7-BF9B-5B0DCF3EEE63}"/>
              </a:ext>
            </a:extLst>
          </p:cNvPr>
          <p:cNvSpPr/>
          <p:nvPr/>
        </p:nvSpPr>
        <p:spPr>
          <a:xfrm>
            <a:off x="3112362" y="2682735"/>
            <a:ext cx="139083" cy="145003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936C6D-C14A-472B-9551-30AEE330BC26}"/>
              </a:ext>
            </a:extLst>
          </p:cNvPr>
          <p:cNvSpPr txBox="1"/>
          <p:nvPr/>
        </p:nvSpPr>
        <p:spPr>
          <a:xfrm>
            <a:off x="9937102" y="205273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3</a:t>
            </a:r>
          </a:p>
        </p:txBody>
      </p:sp>
    </p:spTree>
    <p:extLst>
      <p:ext uri="{BB962C8B-B14F-4D97-AF65-F5344CB8AC3E}">
        <p14:creationId xmlns:p14="http://schemas.microsoft.com/office/powerpoint/2010/main" val="299006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path" presetSubtype="0" repeatCount="indefinite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1.85185E-6 C 0.00221 0.02593 -0.00235 0.03287 0.00026 0.05394 C 0.00299 0.075 -0.00925 0.10834 0.01393 0.11459 C 0.05625 0.11852 0.06146 0.10648 0.07031 0.11829 " pathEditMode="relative" rAng="0" ptsTypes="AAAA">
                                          <p:cBhvr>
                                            <p:cTn id="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90" y="590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" presetID="7" presetClass="path" presetSubtype="0" repeatCount="indefinite" accel="49000" decel="26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3476 -0.00162 L 0.00573 -0.00162 L 0.00573 0.16018 L -0.13476 0.16018 L -0.13476 -0.00162 Z " pathEditMode="relative" rAng="0" ptsTypes="AAAAA">
                                          <p:cBhvr>
                                            <p:cTn id="9" dur="5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1" presetID="50" presetClass="path" presetSubtype="0" repeatCount="indefinite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1.11111E-6 C 0.00287 0.02268 -0.00312 0.02893 0.0004 0.04745 C 0.00391 0.06597 -0.0121 0.0956 0.01836 0.10092 C 0.07396 0.1044 0.08086 0.09375 0.09258 0.1044 " pathEditMode="relative" rAng="0" ptsTypes="AAAA">
                                          <p:cBhvr>
                                            <p:cTn id="12" dur="5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83" y="520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14" presetID="7" presetClass="path" presetSubtype="0" repeatCount="indefinite" fill="hold" grpId="0" nodeType="after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3476 -0.00509 L 0.00573 -0.00509 L 0.00573 0.15671 L -0.13476 0.15671 L -0.13476 -0.00509 Z " pathEditMode="relative" rAng="0" ptsTypes="AAAAA" p14:bounceEnd="31000">
                                          <p:cBhvr>
                                            <p:cTn id="15" dur="3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17" presetID="50" presetClass="path" presetSubtype="0" repeatCount="indefinite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1.48148E-6 C 0.00326 0.02153 -0.00338 0.02731 0.00039 0.04491 C 0.0043 0.0625 -0.01354 0.09028 0.02031 0.09537 C 0.08203 0.09861 0.08958 0.08866 0.10261 0.09861 " pathEditMode="relative" rAng="0" ptsTypes="AAAA">
                                          <p:cBhvr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78" y="49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20" presetID="7" presetClass="path" presetSubtype="0" repeatCount="indefinite" fill="hold" grpId="0" nodeType="after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3476 -0.0051 L 0.00573 -0.0051 L 0.00573 0.15671 L -0.13476 0.15671 L -0.13476 -0.0051 Z " pathEditMode="relative" rAng="0" ptsTypes="AAAAA" p14:bounceEnd="31000">
                                          <p:cBhvr>
                                            <p:cTn id="21" dur="3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23" presetID="50" presetClass="path" presetSubtype="0" repeatCount="indefinite" accel="50000" decel="50000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2.91667E-6 -7.40741E-7 C 0.00325 0.01273 -0.00339 0.01597 0.00039 0.02639 C 0.00429 0.03681 -0.01354 0.05324 0.02031 0.05625 C 0.08203 0.05833 0.08958 0.05232 0.1026 0.05833 " pathEditMode="relative" rAng="0" ptsTypes="AAAA">
                                          <p:cBhvr>
                                            <p:cTn id="2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78" y="291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9500"/>
                                </p:stCondLst>
                                <p:childTnLst>
                                  <p:par>
                                    <p:cTn id="26" presetID="7" presetClass="path" presetSubtype="0" repeatCount="indefinite" fill="hold" grpId="0" nodeType="afterEffect" p14:presetBounceEnd="32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3477 -0.00509 L 0.00572 -0.00509 L 0.00572 0.15672 L -0.13477 0.15672 L -0.13477 -0.00509 Z " pathEditMode="relative" rAng="0" ptsTypes="AAAAA" p14:bounceEnd="32000">
                                          <p:cBhvr>
                                            <p:cTn id="2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6" grpId="0" animBg="1"/>
          <p:bldP spid="30" grpId="0" animBg="1"/>
          <p:bldP spid="17" grpId="0" animBg="1"/>
          <p:bldP spid="18" grpId="0" animBg="1"/>
          <p:bldP spid="20" grpId="0" animBg="1"/>
          <p:bldP spid="21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path" presetSubtype="0" repeatCount="indefinite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1.85185E-6 C 0.00221 0.02593 -0.00235 0.03287 0.00026 0.05394 C 0.00299 0.075 -0.00925 0.10834 0.01393 0.11459 C 0.05625 0.11852 0.06146 0.10648 0.07031 0.11829 " pathEditMode="relative" rAng="0" ptsTypes="AAAA">
                                          <p:cBhvr>
                                            <p:cTn id="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90" y="590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" presetID="7" presetClass="path" presetSubtype="0" repeatCount="indefinite" accel="49000" decel="26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3476 -0.00162 L 0.00573 -0.00162 L 0.00573 0.16018 L -0.13476 0.16018 L -0.13476 -0.00162 Z " pathEditMode="relative" rAng="0" ptsTypes="AAAAA">
                                          <p:cBhvr>
                                            <p:cTn id="9" dur="5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1" presetID="50" presetClass="path" presetSubtype="0" repeatCount="indefinite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1.11111E-6 C 0.00287 0.02268 -0.00312 0.02893 0.0004 0.04745 C 0.00391 0.06597 -0.0121 0.0956 0.01836 0.10092 C 0.07396 0.1044 0.08086 0.09375 0.09258 0.1044 " pathEditMode="relative" rAng="0" ptsTypes="AAAA">
                                          <p:cBhvr>
                                            <p:cTn id="12" dur="5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83" y="520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14" presetID="7" presetClass="path" presetSubtype="0" repeatCount="indefinite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3476 -0.00509 L 0.00573 -0.00509 L 0.00573 0.15671 L -0.13476 0.15671 L -0.13476 -0.00509 Z " pathEditMode="relative" rAng="0" ptsTypes="AAAAA">
                                          <p:cBhvr>
                                            <p:cTn id="15" dur="3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17" presetID="50" presetClass="path" presetSubtype="0" repeatCount="indefinite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1.48148E-6 C 0.00326 0.02153 -0.00338 0.02731 0.00039 0.04491 C 0.0043 0.0625 -0.01354 0.09028 0.02031 0.09537 C 0.08203 0.09861 0.08958 0.08866 0.10261 0.09861 " pathEditMode="relative" rAng="0" ptsTypes="AAAA">
                                          <p:cBhvr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78" y="49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20" presetID="7" presetClass="path" presetSubtype="0" repeatCount="indefinite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3476 -0.0051 L 0.00573 -0.0051 L 0.00573 0.15671 L -0.13476 0.15671 L -0.13476 -0.0051 Z " pathEditMode="relative" rAng="0" ptsTypes="AAAAA">
                                          <p:cBhvr>
                                            <p:cTn id="21" dur="3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23" presetID="50" presetClass="path" presetSubtype="0" repeatCount="indefinite" accel="50000" decel="50000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2.91667E-6 -7.40741E-7 C 0.00325 0.01273 -0.00339 0.01597 0.00039 0.02639 C 0.00429 0.03681 -0.01354 0.05324 0.02031 0.05625 C 0.08203 0.05833 0.08958 0.05232 0.1026 0.05833 " pathEditMode="relative" rAng="0" ptsTypes="AAAA">
                                          <p:cBhvr>
                                            <p:cTn id="2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78" y="291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9500"/>
                                </p:stCondLst>
                                <p:childTnLst>
                                  <p:par>
                                    <p:cTn id="26" presetID="7" presetClass="path" presetSubtype="0" repeatCount="indefinite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3477 -0.00509 L 0.00572 -0.00509 L 0.00572 0.15672 L -0.13477 0.15672 L -0.13477 -0.00509 Z " pathEditMode="relative" rAng="0" ptsTypes="AAAAA">
                                          <p:cBhvr>
                                            <p:cTn id="2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18" y="80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6" grpId="0" animBg="1"/>
          <p:bldP spid="30" grpId="0" animBg="1"/>
          <p:bldP spid="17" grpId="0" animBg="1"/>
          <p:bldP spid="18" grpId="0" animBg="1"/>
          <p:bldP spid="20" grpId="0" animBg="1"/>
          <p:bldP spid="21" grpId="0" animBg="1"/>
          <p:bldP spid="23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EF026E-11C6-415E-9538-C48524F5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F46CB-AA23-4A65-8DAD-77CD6FB43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E05DC9C-C50D-D242-B083-59CEE07163F1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D0B27-3E12-42BC-A05B-9CC44C05E4EF}"/>
              </a:ext>
            </a:extLst>
          </p:cNvPr>
          <p:cNvSpPr txBox="1"/>
          <p:nvPr/>
        </p:nvSpPr>
        <p:spPr>
          <a:xfrm>
            <a:off x="9937102" y="205273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23FF9-A80D-4AB0-90D7-07799BB44E06}"/>
              </a:ext>
            </a:extLst>
          </p:cNvPr>
          <p:cNvSpPr txBox="1"/>
          <p:nvPr/>
        </p:nvSpPr>
        <p:spPr>
          <a:xfrm>
            <a:off x="3533775" y="1809750"/>
            <a:ext cx="366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Karim Notebook &amp; Visual</a:t>
            </a:r>
          </a:p>
        </p:txBody>
      </p:sp>
    </p:spTree>
    <p:extLst>
      <p:ext uri="{BB962C8B-B14F-4D97-AF65-F5344CB8AC3E}">
        <p14:creationId xmlns:p14="http://schemas.microsoft.com/office/powerpoint/2010/main" val="2436511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87358089-2E54-4747-8D77-434291EB9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F0318841-B257-4D3A-A6E5-309C003E0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62127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953899-81B9-4291-B76A-7038379CE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748"/>
            <a:ext cx="2855140" cy="548050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2F2F2"/>
                </a:solidFill>
              </a:rPr>
              <a:t>Next Steps</a:t>
            </a:r>
            <a:br>
              <a:rPr lang="en-US" sz="3600" dirty="0">
                <a:solidFill>
                  <a:srgbClr val="F2F2F2"/>
                </a:solidFill>
              </a:rPr>
            </a:br>
            <a:br>
              <a:rPr lang="en-US" sz="3600" dirty="0">
                <a:solidFill>
                  <a:srgbClr val="F2F2F2"/>
                </a:solidFill>
              </a:rPr>
            </a:br>
            <a:r>
              <a:rPr lang="en-US" sz="2000" dirty="0"/>
              <a:t>Develop GUI to process, explore, and visualize data with little to no programming experience (i.e. Flask, Django, Online-Notebook)</a:t>
            </a:r>
            <a:br>
              <a:rPr lang="en-US" sz="2000" dirty="0"/>
            </a:br>
            <a:endParaRPr lang="en-US" sz="3600" dirty="0">
              <a:solidFill>
                <a:srgbClr val="F2F2F2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A25F26-F77B-42E0-AFEA-0EC6509FC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9765" y="1817370"/>
            <a:ext cx="3619500" cy="322326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D0796-BEC6-4E6C-A8E2-1CD0356D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9600" y="6356350"/>
            <a:ext cx="5334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F559A-D726-4C79-9DE3-259C02B1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1072" y="6356350"/>
            <a:ext cx="12427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05DC9C-C50D-D242-B083-59CEE07163F1}" type="slidenum">
              <a:rPr lang="en-US">
                <a:solidFill>
                  <a:schemeClr val="tx1">
                    <a:lumMod val="9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76DDEA-88DD-4644-BC3A-F6096274E042}"/>
              </a:ext>
            </a:extLst>
          </p:cNvPr>
          <p:cNvSpPr txBox="1"/>
          <p:nvPr/>
        </p:nvSpPr>
        <p:spPr>
          <a:xfrm>
            <a:off x="4143667" y="1960370"/>
            <a:ext cx="40621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 Notebook to Python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color coded text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 Data Frames to CSV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Parameter / model 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target labels with generated clusters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Information collection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Scrape 10k Risk Assessments from EDGAR (SEC online data)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Scrape SIC Codes and Market Cap for analyzed companies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3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87358089-2E54-4747-8D77-434291EB9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F0318841-B257-4D3A-A6E5-309C003E0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62127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953899-81B9-4291-B76A-7038379CE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748"/>
            <a:ext cx="2855140" cy="5480504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2F2F2"/>
                </a:solidFill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A4C42-0859-4E5E-AFD2-2911CE940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890" y="688749"/>
            <a:ext cx="5191370" cy="2740251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U of MN Department of Political Science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Professor Jane Lawrence Summer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Researching SEC 10K Risk Factors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D0796-BEC6-4E6C-A8E2-1CD0356D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9600" y="6356350"/>
            <a:ext cx="5334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F559A-D726-4C79-9DE3-259C02B1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1072" y="6356350"/>
            <a:ext cx="12427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05DC9C-C50D-D242-B083-59CEE07163F1}" type="slidenum">
              <a:rPr lang="en-US">
                <a:solidFill>
                  <a:schemeClr val="tx1">
                    <a:lumMod val="9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2052" name="Picture 4" descr="File:Minnesota Golden Gophers logo.svg">
            <a:extLst>
              <a:ext uri="{FF2B5EF4-FFF2-40B4-BE49-F238E27FC236}">
                <a16:creationId xmlns:a16="http://schemas.microsoft.com/office/drawing/2014/main" id="{65212B7B-3123-4289-8041-34651011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047" y="1554049"/>
            <a:ext cx="168592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F303A4-F1CF-45F3-BC05-3B45533D433B}"/>
              </a:ext>
            </a:extLst>
          </p:cNvPr>
          <p:cNvSpPr txBox="1"/>
          <p:nvPr/>
        </p:nvSpPr>
        <p:spPr>
          <a:xfrm>
            <a:off x="4572804" y="3688506"/>
            <a:ext cx="6634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“What percentage of a companies Risk Factors are focused on specific topics; i.e. employee wages”</a:t>
            </a:r>
          </a:p>
        </p:txBody>
      </p:sp>
    </p:spTree>
    <p:extLst>
      <p:ext uri="{BB962C8B-B14F-4D97-AF65-F5344CB8AC3E}">
        <p14:creationId xmlns:p14="http://schemas.microsoft.com/office/powerpoint/2010/main" val="2759707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358089-2E54-4747-8D77-434291EB9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318841-B257-4D3A-A6E5-309C003E0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62127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27177-D142-4285-AF5D-48B6442B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748"/>
            <a:ext cx="2855140" cy="5480504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2F2F2"/>
                </a:solidFill>
              </a:rPr>
              <a:t>Why Machine Learning?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536CB4-1C8D-4E79-BDF7-6470C1C05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483" y="212464"/>
            <a:ext cx="1879613" cy="228331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69B5B-17B6-41C3-BC3D-2CA3933F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9600" y="6356350"/>
            <a:ext cx="5334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2D913-E034-41BE-AFED-091D16F8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1072" y="6356350"/>
            <a:ext cx="12427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05DC9C-C50D-D242-B083-59CEE07163F1}" type="slidenum">
              <a:rPr lang="en-US">
                <a:solidFill>
                  <a:schemeClr val="tx1">
                    <a:lumMod val="9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8CB36F-92AE-429F-921F-B10274C4F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056" y="2734856"/>
            <a:ext cx="2699379" cy="14932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FF0FCF-9C8A-47C0-8AC4-F0FA75946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483" y="4857414"/>
            <a:ext cx="4375001" cy="8418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9B0961-1FEE-487D-8DE6-0544E77F2E56}"/>
              </a:ext>
            </a:extLst>
          </p:cNvPr>
          <p:cNvSpPr txBox="1"/>
          <p:nvPr/>
        </p:nvSpPr>
        <p:spPr>
          <a:xfrm>
            <a:off x="6809590" y="1183341"/>
            <a:ext cx="2650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10 Hand-coded Samples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C6E4B9-2088-4942-9662-DE497872F6DB}"/>
              </a:ext>
            </a:extLst>
          </p:cNvPr>
          <p:cNvSpPr txBox="1"/>
          <p:nvPr/>
        </p:nvSpPr>
        <p:spPr>
          <a:xfrm>
            <a:off x="5306951" y="3239317"/>
            <a:ext cx="25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3,000 Scrapped Text Files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7FCD5A-A2B9-42AE-8E2B-7D6D312A4C3D}"/>
              </a:ext>
            </a:extLst>
          </p:cNvPr>
          <p:cNvSpPr txBox="1"/>
          <p:nvPr/>
        </p:nvSpPr>
        <p:spPr>
          <a:xfrm>
            <a:off x="9175722" y="5122515"/>
            <a:ext cx="167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Results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1391B1-33EB-499D-B519-F912FFE1E5D4}"/>
              </a:ext>
            </a:extLst>
          </p:cNvPr>
          <p:cNvCxnSpPr/>
          <p:nvPr/>
        </p:nvCxnSpPr>
        <p:spPr>
          <a:xfrm>
            <a:off x="4419600" y="2608976"/>
            <a:ext cx="75321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C951B2-0B1B-493A-AB62-BD1E2B214C23}"/>
              </a:ext>
            </a:extLst>
          </p:cNvPr>
          <p:cNvCxnSpPr/>
          <p:nvPr/>
        </p:nvCxnSpPr>
        <p:spPr>
          <a:xfrm>
            <a:off x="4419600" y="4647501"/>
            <a:ext cx="75321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26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358089-2E54-4747-8D77-434291EB9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318841-B257-4D3A-A6E5-309C003E0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62127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B6B89-1E6B-4175-9378-3534D734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748"/>
            <a:ext cx="2855140" cy="5480504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2F2F2"/>
                </a:solidFill>
              </a:rPr>
              <a:t>Researched Similar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BBA3B-226A-4B87-9ED6-C81D423E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9600" y="6356350"/>
            <a:ext cx="5334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96E828-CC4A-49EC-B75F-C78035469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1072" y="6356350"/>
            <a:ext cx="12427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05DC9C-C50D-D242-B083-59CEE07163F1}" type="slidenum">
              <a:rPr lang="en-US">
                <a:solidFill>
                  <a:schemeClr val="tx1">
                    <a:lumMod val="9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C4B316-0F37-4466-8CC7-8F3EEB07AD02}"/>
              </a:ext>
            </a:extLst>
          </p:cNvPr>
          <p:cNvGrpSpPr/>
          <p:nvPr/>
        </p:nvGrpSpPr>
        <p:grpSpPr>
          <a:xfrm>
            <a:off x="4643867" y="4533518"/>
            <a:ext cx="7012401" cy="1536999"/>
            <a:chOff x="5776856" y="2314687"/>
            <a:chExt cx="6041314" cy="15369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8134B1-6CA7-4ED6-8D2D-6062F34EC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13519" y="2314687"/>
              <a:ext cx="3204651" cy="153699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8981F6-65FD-4052-80B5-3EB82FFFFD9C}"/>
                </a:ext>
              </a:extLst>
            </p:cNvPr>
            <p:cNvSpPr txBox="1"/>
            <p:nvPr/>
          </p:nvSpPr>
          <p:spPr>
            <a:xfrm>
              <a:off x="5776856" y="2700169"/>
              <a:ext cx="20654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Brandonrose.org</a:t>
              </a:r>
            </a:p>
            <a:p>
              <a:r>
                <a:rPr lang="en-US" dirty="0" err="1"/>
                <a:t>KMeans</a:t>
              </a:r>
              <a:r>
                <a:rPr lang="en-US" dirty="0"/>
                <a:t> clustering</a:t>
              </a:r>
            </a:p>
            <a:p>
              <a:r>
                <a:rPr lang="en-US" dirty="0"/>
                <a:t>LDA modeling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8EEAD0-C1A3-41C3-B084-F0AEFDFD88C7}"/>
              </a:ext>
            </a:extLst>
          </p:cNvPr>
          <p:cNvGrpSpPr/>
          <p:nvPr/>
        </p:nvGrpSpPr>
        <p:grpSpPr>
          <a:xfrm>
            <a:off x="4643866" y="2494887"/>
            <a:ext cx="6972017" cy="1760008"/>
            <a:chOff x="4603210" y="4306880"/>
            <a:chExt cx="6972017" cy="176000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760071-2F61-4CD1-B80B-95AA793B2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3210" y="4306880"/>
              <a:ext cx="2685990" cy="176000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6A0364-92B0-4644-86A4-40204D3918BF}"/>
                </a:ext>
              </a:extLst>
            </p:cNvPr>
            <p:cNvSpPr txBox="1"/>
            <p:nvPr/>
          </p:nvSpPr>
          <p:spPr>
            <a:xfrm>
              <a:off x="7895842" y="4710473"/>
              <a:ext cx="36793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Andrewsthompson.co</a:t>
              </a:r>
            </a:p>
            <a:p>
              <a:r>
                <a:rPr lang="en-US" dirty="0"/>
                <a:t>Clustering 143k articles with </a:t>
              </a:r>
              <a:r>
                <a:rPr lang="en-US" dirty="0" err="1"/>
                <a:t>Kmeans</a:t>
              </a:r>
              <a:endParaRPr lang="en-US" dirty="0"/>
            </a:p>
            <a:p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C8B56CA-9484-4CE7-8111-FB96DC374326}"/>
              </a:ext>
            </a:extLst>
          </p:cNvPr>
          <p:cNvSpPr txBox="1"/>
          <p:nvPr/>
        </p:nvSpPr>
        <p:spPr>
          <a:xfrm>
            <a:off x="4643865" y="381970"/>
            <a:ext cx="3720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Summarization of Corporate Risk Factor Disclosure Through Topic Modeling</a:t>
            </a:r>
          </a:p>
          <a:p>
            <a:endParaRPr lang="en-US" dirty="0"/>
          </a:p>
          <a:p>
            <a:r>
              <a:rPr lang="en-US" i="1" dirty="0"/>
              <a:t>Research paper published in 2012</a:t>
            </a:r>
          </a:p>
          <a:p>
            <a:r>
              <a:rPr lang="en-US" dirty="0"/>
              <a:t>Sent-LDA modeling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91FCCC-EB77-4D10-A3AD-D325A9AEA6A5}"/>
              </a:ext>
            </a:extLst>
          </p:cNvPr>
          <p:cNvCxnSpPr/>
          <p:nvPr/>
        </p:nvCxnSpPr>
        <p:spPr>
          <a:xfrm>
            <a:off x="4419600" y="2374084"/>
            <a:ext cx="75321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9F69D8-7A2F-4C9D-A6D7-3AA670C73C73}"/>
              </a:ext>
            </a:extLst>
          </p:cNvPr>
          <p:cNvCxnSpPr/>
          <p:nvPr/>
        </p:nvCxnSpPr>
        <p:spPr>
          <a:xfrm>
            <a:off x="4598217" y="4366199"/>
            <a:ext cx="75321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9E86A4E-CD12-4FC4-B651-07F9E4494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875" y="275389"/>
            <a:ext cx="3153318" cy="193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93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358089-2E54-4747-8D77-434291EB9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318841-B257-4D3A-A6E5-309C003E0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62127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87ECD-114B-4130-A6EC-6967C897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748"/>
            <a:ext cx="2855140" cy="5480504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2F2F2"/>
                </a:solidFill>
              </a:rPr>
              <a:t>Challenges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42D5E-87BF-41D5-BBE4-BAF385328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9600" y="6356350"/>
            <a:ext cx="5334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DBAED-815D-49CE-8BF7-66DB2666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1072" y="6356350"/>
            <a:ext cx="12427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05DC9C-C50D-D242-B083-59CEE07163F1}" type="slidenum">
              <a:rPr lang="en-US">
                <a:solidFill>
                  <a:schemeClr val="tx1">
                    <a:lumMod val="9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AA798-5641-4827-BE9C-2B21B40FF19F}"/>
              </a:ext>
            </a:extLst>
          </p:cNvPr>
          <p:cNvSpPr txBox="1"/>
          <p:nvPr/>
        </p:nvSpPr>
        <p:spPr>
          <a:xfrm>
            <a:off x="4650724" y="845571"/>
            <a:ext cx="37221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Training an unsupervised model with </a:t>
            </a:r>
            <a:r>
              <a:rPr lang="en-US" b="1" dirty="0"/>
              <a:t>RNN</a:t>
            </a:r>
            <a:r>
              <a:rPr lang="en-US" dirty="0"/>
              <a:t> was going to take </a:t>
            </a:r>
            <a:r>
              <a:rPr lang="en-US" sz="2800" b="1" dirty="0"/>
              <a:t>DAYS</a:t>
            </a:r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CAAD1B-18CE-4397-A577-FFA5C6669A17}"/>
              </a:ext>
            </a:extLst>
          </p:cNvPr>
          <p:cNvGrpSpPr/>
          <p:nvPr/>
        </p:nvGrpSpPr>
        <p:grpSpPr>
          <a:xfrm>
            <a:off x="4419600" y="2917380"/>
            <a:ext cx="7532145" cy="1201819"/>
            <a:chOff x="4419600" y="2683744"/>
            <a:chExt cx="7532145" cy="12018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33EA0A-AE46-430A-BFA7-EC746503F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520" r="5246"/>
            <a:stretch/>
          </p:blipFill>
          <p:spPr>
            <a:xfrm>
              <a:off x="4419600" y="2683744"/>
              <a:ext cx="2976842" cy="120181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B453BD-57DF-4F3D-8F83-529B8AF88AC9}"/>
                </a:ext>
              </a:extLst>
            </p:cNvPr>
            <p:cNvSpPr txBox="1"/>
            <p:nvPr/>
          </p:nvSpPr>
          <p:spPr>
            <a:xfrm>
              <a:off x="7990582" y="2795426"/>
              <a:ext cx="39611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/>
                <a:t>Data was scrapped, so it required extensive cleaning.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Text was not broken into Paragraphs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C4C7A5-1CDB-4172-96E4-4180B3A6039F}"/>
              </a:ext>
            </a:extLst>
          </p:cNvPr>
          <p:cNvGrpSpPr/>
          <p:nvPr/>
        </p:nvGrpSpPr>
        <p:grpSpPr>
          <a:xfrm>
            <a:off x="4462488" y="4549820"/>
            <a:ext cx="6237234" cy="1750716"/>
            <a:chOff x="4444415" y="4426706"/>
            <a:chExt cx="6237234" cy="1715998"/>
          </a:xfrm>
        </p:grpSpPr>
        <p:pic>
          <p:nvPicPr>
            <p:cNvPr id="3074" name="Picture 2" descr="Image result for multiple paths">
              <a:extLst>
                <a:ext uri="{FF2B5EF4-FFF2-40B4-BE49-F238E27FC236}">
                  <a16:creationId xmlns:a16="http://schemas.microsoft.com/office/drawing/2014/main" id="{4477B643-C542-4F5D-B567-F083CF2678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5651" y="4426706"/>
              <a:ext cx="1715998" cy="1715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8BB4FB-7299-446A-9822-FCB47CF5B9B1}"/>
                </a:ext>
              </a:extLst>
            </p:cNvPr>
            <p:cNvSpPr txBox="1"/>
            <p:nvPr/>
          </p:nvSpPr>
          <p:spPr>
            <a:xfrm>
              <a:off x="4444415" y="4480183"/>
              <a:ext cx="3546167" cy="117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/>
                <a:t>So many different path options,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Not sure which if any will be successful,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Which should we choose?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C59432E-1127-4A63-A302-AFB235806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604" y="362537"/>
            <a:ext cx="3391040" cy="705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D378FE-30C3-4F50-8492-4BD17E708A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01"/>
          <a:stretch/>
        </p:blipFill>
        <p:spPr>
          <a:xfrm>
            <a:off x="8462604" y="1133729"/>
            <a:ext cx="3391040" cy="6206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1CD626-0DD6-41C1-8126-AE4C30331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2604" y="1792204"/>
            <a:ext cx="3391040" cy="72532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3A8472-5D54-4C92-BEEF-A77157797262}"/>
              </a:ext>
            </a:extLst>
          </p:cNvPr>
          <p:cNvCxnSpPr/>
          <p:nvPr/>
        </p:nvCxnSpPr>
        <p:spPr>
          <a:xfrm>
            <a:off x="4419600" y="2709644"/>
            <a:ext cx="75321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4E6FF0-95A8-48AD-8234-4EA68FF2E678}"/>
              </a:ext>
            </a:extLst>
          </p:cNvPr>
          <p:cNvCxnSpPr/>
          <p:nvPr/>
        </p:nvCxnSpPr>
        <p:spPr>
          <a:xfrm>
            <a:off x="4419599" y="4405618"/>
            <a:ext cx="75321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81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96C94-2D6C-4DE5-92D3-FFD2320F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99263-86D9-47EA-BBF4-6183AAF1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4953CA-1AF0-4E3E-94EB-183D5AEEC453}"/>
              </a:ext>
            </a:extLst>
          </p:cNvPr>
          <p:cNvSpPr/>
          <p:nvPr/>
        </p:nvSpPr>
        <p:spPr>
          <a:xfrm>
            <a:off x="577049" y="437277"/>
            <a:ext cx="1713390" cy="71035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AF432-EA24-48B3-BA54-906827C10CDC}"/>
              </a:ext>
            </a:extLst>
          </p:cNvPr>
          <p:cNvSpPr txBox="1"/>
          <p:nvPr/>
        </p:nvSpPr>
        <p:spPr>
          <a:xfrm>
            <a:off x="9937102" y="205273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4682AE-69A6-4CBD-95DE-19B2B96D9F39}"/>
              </a:ext>
            </a:extLst>
          </p:cNvPr>
          <p:cNvSpPr/>
          <p:nvPr/>
        </p:nvSpPr>
        <p:spPr>
          <a:xfrm>
            <a:off x="572916" y="1490158"/>
            <a:ext cx="1713390" cy="71035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Munge Files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73EE3F3-2BA3-4DAA-8937-2B0F839252A1}"/>
              </a:ext>
            </a:extLst>
          </p:cNvPr>
          <p:cNvSpPr/>
          <p:nvPr/>
        </p:nvSpPr>
        <p:spPr>
          <a:xfrm>
            <a:off x="572916" y="2543039"/>
            <a:ext cx="1713390" cy="71035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Tokenize Words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31DD1C6-9C39-4FC1-8CAC-D777C46639F1}"/>
              </a:ext>
            </a:extLst>
          </p:cNvPr>
          <p:cNvSpPr/>
          <p:nvPr/>
        </p:nvSpPr>
        <p:spPr>
          <a:xfrm>
            <a:off x="577049" y="3595920"/>
            <a:ext cx="1713390" cy="71035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Stem Words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A7ADEAE-F37D-4383-8675-A693B43338D7}"/>
              </a:ext>
            </a:extLst>
          </p:cNvPr>
          <p:cNvSpPr/>
          <p:nvPr/>
        </p:nvSpPr>
        <p:spPr>
          <a:xfrm>
            <a:off x="577049" y="4648801"/>
            <a:ext cx="1713390" cy="71035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Out Bad Words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696D8EF-6C14-4D58-91C4-04660A08B431}"/>
              </a:ext>
            </a:extLst>
          </p:cNvPr>
          <p:cNvSpPr/>
          <p:nvPr/>
        </p:nvSpPr>
        <p:spPr>
          <a:xfrm>
            <a:off x="2600637" y="2796861"/>
            <a:ext cx="1713390" cy="110970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D993701-DD4F-4C12-B305-FF14AF0DF2C3}"/>
              </a:ext>
            </a:extLst>
          </p:cNvPr>
          <p:cNvSpPr/>
          <p:nvPr/>
        </p:nvSpPr>
        <p:spPr>
          <a:xfrm>
            <a:off x="572916" y="5701681"/>
            <a:ext cx="1713390" cy="71035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Vectorize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71B4D1-8918-4F46-AEC6-5113D3CF9758}"/>
              </a:ext>
            </a:extLst>
          </p:cNvPr>
          <p:cNvSpPr/>
          <p:nvPr/>
        </p:nvSpPr>
        <p:spPr>
          <a:xfrm>
            <a:off x="4691866" y="2860465"/>
            <a:ext cx="1713390" cy="78585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Labels / Centroid Loc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4C9332-5F39-4E8A-B050-5F7C8404118C}"/>
              </a:ext>
            </a:extLst>
          </p:cNvPr>
          <p:cNvSpPr/>
          <p:nvPr/>
        </p:nvSpPr>
        <p:spPr>
          <a:xfrm>
            <a:off x="4691866" y="1641418"/>
            <a:ext cx="1713390" cy="78585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E624584-152F-47F2-BF09-53356BA26AE4}"/>
              </a:ext>
            </a:extLst>
          </p:cNvPr>
          <p:cNvSpPr/>
          <p:nvPr/>
        </p:nvSpPr>
        <p:spPr>
          <a:xfrm>
            <a:off x="4691866" y="4079512"/>
            <a:ext cx="1713390" cy="78585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Predicting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DED2AEB-2B5B-4B73-8170-C06F2263A858}"/>
              </a:ext>
            </a:extLst>
          </p:cNvPr>
          <p:cNvSpPr/>
          <p:nvPr/>
        </p:nvSpPr>
        <p:spPr>
          <a:xfrm>
            <a:off x="572916" y="1426342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B09D2A67-5FB5-4D65-A840-1BD9EE5632F8}"/>
              </a:ext>
            </a:extLst>
          </p:cNvPr>
          <p:cNvSpPr/>
          <p:nvPr/>
        </p:nvSpPr>
        <p:spPr>
          <a:xfrm>
            <a:off x="572915" y="2470537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6B542AAC-4B67-4DCE-BA0E-A76A9FCB0D22}"/>
              </a:ext>
            </a:extLst>
          </p:cNvPr>
          <p:cNvSpPr/>
          <p:nvPr/>
        </p:nvSpPr>
        <p:spPr>
          <a:xfrm>
            <a:off x="570817" y="3532105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383AD34C-F434-4F2F-9B5C-BA0430ADE609}"/>
              </a:ext>
            </a:extLst>
          </p:cNvPr>
          <p:cNvSpPr/>
          <p:nvPr/>
        </p:nvSpPr>
        <p:spPr>
          <a:xfrm>
            <a:off x="570816" y="4567611"/>
            <a:ext cx="139083" cy="145003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BF085118-1AEF-48AA-AA5B-4EF6205DDA35}"/>
              </a:ext>
            </a:extLst>
          </p:cNvPr>
          <p:cNvSpPr/>
          <p:nvPr/>
        </p:nvSpPr>
        <p:spPr>
          <a:xfrm>
            <a:off x="570815" y="5637867"/>
            <a:ext cx="139083" cy="145003"/>
          </a:xfrm>
          <a:prstGeom prst="flowChartConnecto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801D0BAC-D75D-4CD0-8DA9-80EA4588784F}"/>
              </a:ext>
            </a:extLst>
          </p:cNvPr>
          <p:cNvSpPr/>
          <p:nvPr/>
        </p:nvSpPr>
        <p:spPr>
          <a:xfrm>
            <a:off x="4632491" y="1571345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AD8887D1-9247-4E5D-950C-78824382495C}"/>
              </a:ext>
            </a:extLst>
          </p:cNvPr>
          <p:cNvSpPr/>
          <p:nvPr/>
        </p:nvSpPr>
        <p:spPr>
          <a:xfrm>
            <a:off x="4624225" y="2778488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584766F5-F85B-4C4C-9F68-ACEB97A7C138}"/>
              </a:ext>
            </a:extLst>
          </p:cNvPr>
          <p:cNvSpPr/>
          <p:nvPr/>
        </p:nvSpPr>
        <p:spPr>
          <a:xfrm>
            <a:off x="4624225" y="4007010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05FFE06E-015F-4C5E-B997-8A7731720125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2286306" y="3906570"/>
            <a:ext cx="1188720" cy="215028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5FB2FC7B-4653-4028-87A9-255954267296}"/>
              </a:ext>
            </a:extLst>
          </p:cNvPr>
          <p:cNvSpPr/>
          <p:nvPr/>
        </p:nvSpPr>
        <p:spPr>
          <a:xfrm>
            <a:off x="2290439" y="5953063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104F3BF-C31B-4647-BC23-1E20A128720D}"/>
              </a:ext>
            </a:extLst>
          </p:cNvPr>
          <p:cNvCxnSpPr>
            <a:cxnSpLocks/>
            <a:stCxn id="14" idx="0"/>
            <a:endCxn id="17" idx="1"/>
          </p:cNvCxnSpPr>
          <p:nvPr/>
        </p:nvCxnSpPr>
        <p:spPr>
          <a:xfrm rot="5400000" flipH="1" flipV="1">
            <a:off x="3693342" y="1798337"/>
            <a:ext cx="762514" cy="123453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BA8F02DC-7394-4C10-8835-2520EB959CAC}"/>
              </a:ext>
            </a:extLst>
          </p:cNvPr>
          <p:cNvSpPr/>
          <p:nvPr/>
        </p:nvSpPr>
        <p:spPr>
          <a:xfrm>
            <a:off x="3381083" y="2660308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3099A7-E677-4B0F-94A1-89AAC64934E0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1429611" y="1147632"/>
            <a:ext cx="4133" cy="34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79BC9C-634D-4D6D-BCCF-D11874F5C732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1429611" y="2200514"/>
            <a:ext cx="4134" cy="3425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3C1A36B-82A3-4B16-AF3B-F2F4FB7A2CB1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429611" y="3253394"/>
            <a:ext cx="4133" cy="34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792E-3A7F-4D8E-82B1-0F6776D159F6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433744" y="4306275"/>
            <a:ext cx="0" cy="34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F7895CB-217A-446E-A088-6EF4833F1229}"/>
              </a:ext>
            </a:extLst>
          </p:cNvPr>
          <p:cNvCxnSpPr>
            <a:cxnSpLocks/>
          </p:cNvCxnSpPr>
          <p:nvPr/>
        </p:nvCxnSpPr>
        <p:spPr>
          <a:xfrm>
            <a:off x="1429611" y="5359156"/>
            <a:ext cx="0" cy="3512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1F8EA99-9334-47CA-8DB3-1524E3458806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5548561" y="3646322"/>
            <a:ext cx="0" cy="4331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4909F06-1DB2-4147-8704-93D81C389355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5548561" y="2427275"/>
            <a:ext cx="0" cy="4331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5ECAD242-4B14-4954-ABBF-28C6A3F150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9" r="11155" b="6313"/>
          <a:stretch/>
        </p:blipFill>
        <p:spPr>
          <a:xfrm>
            <a:off x="6583504" y="1112974"/>
            <a:ext cx="5178256" cy="514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6 1.48148E-6 L 0.13516 1.48148E-6 L 0.13516 0.10231 L -0.00546 0.10231 L -0.00546 1.48148E-6 Z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7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546 -3.33333E-6 L 0.13386 -3.33333E-6 C 0.13386 0.03426 0.13399 0.0676 0.13451 0.10348 L -0.00546 0.10209 L -0.00546 -3.33333E-6 Z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7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 -2.96296E-6 L 0.13477 -2.96296E-6 L 0.13477 0.10348 L -0.0052 0.10348 L -0.0052 -2.96296E-6 Z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7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 -3.7037E-7 L 0.13503 -3.7037E-7 L 0.13503 0.10602 L -0.0052 0.10602 L -0.0052 -3.7037E-7 Z " pathEditMode="relative" rAng="0" ptsTypes="AAAAA">
                                      <p:cBhvr>
                                        <p:cTn id="24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7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 1.11111E-6 L 0.13503 1.11111E-6 L 0.13503 0.10231 L -0.0052 0.10231 L -0.0052 1.11111E-6 Z " pathEditMode="relative" rAng="0" ptsTypes="AAAAA">
                                      <p:cBhvr>
                                        <p:cTn id="3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0"/>
                            </p:stCondLst>
                            <p:childTnLst>
                              <p:par>
                                <p:cTn id="36" presetID="50" presetClass="path" presetSubtype="0" repeatCount="indefinite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-0.00023 L 0.0457 -0.00023 C 0.05977 -0.00231 0.08776 0.0125 0.08958 -0.01111 C 0.09141 -0.03495 0.09036 -0.10416 0.09193 -0.15301 L 0.09193 -0.30486 " pathEditMode="relative" rAng="0" ptsTypes="AAAAA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6" y="-1509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0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78 3.7037E-7 L -0.00078 -0.05162 C 0.00091 -0.11088 -0.00247 -0.10347 0.0474 -0.10347 L 0.09558 -0.10347 " pathEditMode="relative" rAng="16200000" ptsTypes="AAAA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700"/>
                            </p:stCondLst>
                            <p:childTnLst>
                              <p:par>
                                <p:cTn id="44" presetID="7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0.14049 -7.40741E-7 L 0.14049 0.11111 L 4.16667E-6 0.11111 L 4.16667E-6 -7.40741E-7 Z " pathEditMode="relative" rAng="0" ptsTypes="AAAAA"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7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7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7.40741E-7 L 0.14036 -7.40741E-7 L 0.14036 0.11597 L 3.95833E-6 0.11597 L 3.95833E-6 -7.40741E-7 Z " pathEditMode="relative" rAng="0" ptsTypes="AAAAA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7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7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0.14036 4.07407E-6 L 0.14036 0.11458 L 3.95833E-6 0.11458 L 3.95833E-6 4.07407E-6 Z " pathEditMode="relative" rAng="0" ptsTypes="AAAAA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2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EF026E-11C6-415E-9538-C48524F5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F46CB-AA23-4A65-8DAD-77CD6FB43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E05DC9C-C50D-D242-B083-59CEE07163F1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D0B27-3E12-42BC-A05B-9CC44C05E4EF}"/>
              </a:ext>
            </a:extLst>
          </p:cNvPr>
          <p:cNvSpPr txBox="1"/>
          <p:nvPr/>
        </p:nvSpPr>
        <p:spPr>
          <a:xfrm>
            <a:off x="9937102" y="205273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44397-9A41-451D-9D1E-EB30CEE7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927" y="3750531"/>
            <a:ext cx="7140160" cy="2537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D3940F-A432-445D-B39D-EFEA8BC5A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64" y="205273"/>
            <a:ext cx="5662063" cy="33626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56100B-A6EF-4135-818A-64A5215B0F0D}"/>
              </a:ext>
            </a:extLst>
          </p:cNvPr>
          <p:cNvCxnSpPr>
            <a:cxnSpLocks/>
          </p:cNvCxnSpPr>
          <p:nvPr/>
        </p:nvCxnSpPr>
        <p:spPr>
          <a:xfrm>
            <a:off x="263464" y="3671039"/>
            <a:ext cx="110071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C279EB-257D-4A3E-831D-D56C86BE6692}"/>
              </a:ext>
            </a:extLst>
          </p:cNvPr>
          <p:cNvSpPr txBox="1"/>
          <p:nvPr/>
        </p:nvSpPr>
        <p:spPr>
          <a:xfrm>
            <a:off x="2351314" y="4644363"/>
            <a:ext cx="206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File Output --&gt;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395B7-DAA0-4860-A4D8-8038C61B77A6}"/>
              </a:ext>
            </a:extLst>
          </p:cNvPr>
          <p:cNvSpPr txBox="1"/>
          <p:nvPr/>
        </p:nvSpPr>
        <p:spPr>
          <a:xfrm>
            <a:off x="6096000" y="1517252"/>
            <a:ext cx="336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&lt;-- </a:t>
            </a:r>
            <a:r>
              <a:rPr lang="en-US" dirty="0"/>
              <a:t>Code to Generate Text Output</a:t>
            </a:r>
          </a:p>
        </p:txBody>
      </p:sp>
    </p:spTree>
    <p:extLst>
      <p:ext uri="{BB962C8B-B14F-4D97-AF65-F5344CB8AC3E}">
        <p14:creationId xmlns:p14="http://schemas.microsoft.com/office/powerpoint/2010/main" val="234336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2121B-D605-46E7-AD7A-6279B607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DE9DB-CED3-4B92-872D-427B8E8DA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8</a:t>
            </a:fld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5A00CD1-7C2D-4319-87F4-6EC956FAD3F9}"/>
              </a:ext>
            </a:extLst>
          </p:cNvPr>
          <p:cNvSpPr/>
          <p:nvPr/>
        </p:nvSpPr>
        <p:spPr>
          <a:xfrm>
            <a:off x="6409189" y="453929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50-dimentional</a:t>
            </a:r>
          </a:p>
          <a:p>
            <a:pPr algn="ctr"/>
            <a:r>
              <a:rPr lang="en-US" dirty="0"/>
              <a:t>Vector represent word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629159-A550-4993-A508-365E64F43B03}"/>
              </a:ext>
            </a:extLst>
          </p:cNvPr>
          <p:cNvSpPr/>
          <p:nvPr/>
        </p:nvSpPr>
        <p:spPr>
          <a:xfrm>
            <a:off x="6409189" y="4902419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Predict / Verify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176693F-044B-475C-A134-891F2D957BAD}"/>
              </a:ext>
            </a:extLst>
          </p:cNvPr>
          <p:cNvSpPr/>
          <p:nvPr/>
        </p:nvSpPr>
        <p:spPr>
          <a:xfrm>
            <a:off x="6409189" y="3415234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Validating w/metrics</a:t>
            </a:r>
          </a:p>
          <a:p>
            <a:pPr algn="ctr"/>
            <a:r>
              <a:rPr lang="en-US" sz="1400"/>
              <a:t>(silhouette score)</a:t>
            </a:r>
            <a:endParaRPr lang="en-US" sz="1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35FD1E2-1086-4B0C-AA38-698C5C83F836}"/>
              </a:ext>
            </a:extLst>
          </p:cNvPr>
          <p:cNvSpPr/>
          <p:nvPr/>
        </p:nvSpPr>
        <p:spPr>
          <a:xfrm>
            <a:off x="6409189" y="1939490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 Algorithms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74C0D70-F22D-49BD-9EF9-06F19B6BE04B}"/>
              </a:ext>
            </a:extLst>
          </p:cNvPr>
          <p:cNvSpPr/>
          <p:nvPr/>
        </p:nvSpPr>
        <p:spPr>
          <a:xfrm>
            <a:off x="3329818" y="4900795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glove</a:t>
            </a:r>
          </a:p>
          <a:p>
            <a:pPr algn="ctr"/>
            <a:r>
              <a:rPr lang="en-US" i="1" dirty="0"/>
              <a:t>(Global </a:t>
            </a:r>
            <a:r>
              <a:rPr lang="en-US" dirty="0"/>
              <a:t>vector</a:t>
            </a:r>
            <a:r>
              <a:rPr lang="en-US" i="1" dirty="0"/>
              <a:t> / words)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124EAA4-A42B-41F7-853F-A085A5AA3F51}"/>
              </a:ext>
            </a:extLst>
          </p:cNvPr>
          <p:cNvSpPr/>
          <p:nvPr/>
        </p:nvSpPr>
        <p:spPr>
          <a:xfrm>
            <a:off x="3329818" y="3419913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Words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9EF266-23CE-4936-B636-39F0C31C240F}"/>
              </a:ext>
            </a:extLst>
          </p:cNvPr>
          <p:cNvSpPr/>
          <p:nvPr/>
        </p:nvSpPr>
        <p:spPr>
          <a:xfrm>
            <a:off x="3329817" y="1939030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Munge Files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8BCB9E9-064A-4D18-A7A6-7E9F1402886E}"/>
              </a:ext>
            </a:extLst>
          </p:cNvPr>
          <p:cNvSpPr/>
          <p:nvPr/>
        </p:nvSpPr>
        <p:spPr>
          <a:xfrm>
            <a:off x="3329818" y="458147"/>
            <a:ext cx="2124723" cy="1109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F3290-33DF-4234-B15D-415A253B7050}"/>
              </a:ext>
            </a:extLst>
          </p:cNvPr>
          <p:cNvSpPr txBox="1"/>
          <p:nvPr/>
        </p:nvSpPr>
        <p:spPr>
          <a:xfrm>
            <a:off x="9937102" y="205273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2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37281259-7D6E-4563-A5D3-A83842C8A73A}"/>
              </a:ext>
            </a:extLst>
          </p:cNvPr>
          <p:cNvSpPr/>
          <p:nvPr/>
        </p:nvSpPr>
        <p:spPr>
          <a:xfrm>
            <a:off x="3329818" y="393082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0E4024C7-C8B9-462E-B895-9CE718B2FA9E}"/>
              </a:ext>
            </a:extLst>
          </p:cNvPr>
          <p:cNvSpPr/>
          <p:nvPr/>
        </p:nvSpPr>
        <p:spPr>
          <a:xfrm>
            <a:off x="3329817" y="1890939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59748348-61B0-4A96-A6F0-9A19A81D3853}"/>
              </a:ext>
            </a:extLst>
          </p:cNvPr>
          <p:cNvSpPr/>
          <p:nvPr/>
        </p:nvSpPr>
        <p:spPr>
          <a:xfrm>
            <a:off x="6400889" y="393082"/>
            <a:ext cx="139083" cy="145003"/>
          </a:xfrm>
          <a:prstGeom prst="flowChartConnecto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D1D9532B-B61A-491C-A500-818CA86BE2E4}"/>
              </a:ext>
            </a:extLst>
          </p:cNvPr>
          <p:cNvSpPr/>
          <p:nvPr/>
        </p:nvSpPr>
        <p:spPr>
          <a:xfrm>
            <a:off x="3329816" y="3360675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A590E35E-437B-4049-8A9A-27686364EF82}"/>
              </a:ext>
            </a:extLst>
          </p:cNvPr>
          <p:cNvSpPr/>
          <p:nvPr/>
        </p:nvSpPr>
        <p:spPr>
          <a:xfrm>
            <a:off x="3329818" y="4822012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27336AE3-B9AA-4D41-AE0E-F7E741743143}"/>
              </a:ext>
            </a:extLst>
          </p:cNvPr>
          <p:cNvSpPr/>
          <p:nvPr/>
        </p:nvSpPr>
        <p:spPr>
          <a:xfrm>
            <a:off x="6400888" y="1890939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3C96BE5D-C30E-41CF-BE9F-BECA537AE106}"/>
              </a:ext>
            </a:extLst>
          </p:cNvPr>
          <p:cNvSpPr/>
          <p:nvPr/>
        </p:nvSpPr>
        <p:spPr>
          <a:xfrm>
            <a:off x="6400886" y="4822012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8F2776EE-482C-4022-94AF-C6E66813E13C}"/>
              </a:ext>
            </a:extLst>
          </p:cNvPr>
          <p:cNvSpPr/>
          <p:nvPr/>
        </p:nvSpPr>
        <p:spPr>
          <a:xfrm>
            <a:off x="6400887" y="3360843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49A10C1-FFAA-4CC3-A14D-7EF942BA2DDA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 flipH="1">
            <a:off x="4392179" y="1567857"/>
            <a:ext cx="1" cy="371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890C9D-2D72-4D2D-A3DB-00B9C7ABA51D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4392179" y="3048740"/>
            <a:ext cx="1" cy="371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45BBB1-CC83-431B-B445-DDE6FE99EB4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392179" y="4524944"/>
            <a:ext cx="1" cy="3758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F52FE7-BAE3-4C00-ACAC-B78750DB2322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>
            <a:off x="7471551" y="1563639"/>
            <a:ext cx="0" cy="3758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686E9E-1DAE-4555-B778-560CC65AB901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7471551" y="3049200"/>
            <a:ext cx="0" cy="366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E376DA-5DB8-490E-9351-4BC24B29A6E0}"/>
              </a:ext>
            </a:extLst>
          </p:cNvPr>
          <p:cNvCxnSpPr>
            <a:cxnSpLocks/>
          </p:cNvCxnSpPr>
          <p:nvPr/>
        </p:nvCxnSpPr>
        <p:spPr>
          <a:xfrm flipH="1">
            <a:off x="7451527" y="4514661"/>
            <a:ext cx="11720" cy="3763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095A69C-B8A9-404F-8509-523F3A56D9E0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5454541" y="1008784"/>
            <a:ext cx="954648" cy="444686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931642E4-1116-4CBC-AAB7-520A16988DCB}"/>
              </a:ext>
            </a:extLst>
          </p:cNvPr>
          <p:cNvSpPr/>
          <p:nvPr/>
        </p:nvSpPr>
        <p:spPr>
          <a:xfrm>
            <a:off x="5532385" y="5452550"/>
            <a:ext cx="139083" cy="14500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9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0.16849 -4.07407E-6 L 0.16849 0.15371 L 3.95833E-6 0.15371 L 3.95833E-6 -4.07407E-6 Z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4" y="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7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0.16849 -1.11111E-6 L 0.16849 0.14977 L 3.95833E-6 0.14977 L 3.95833E-6 -1.11111E-6 Z " pathEditMode="relative" rAng="0" ptsTypes="AAAAA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4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7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0.16927 -2.96296E-6 L 0.16927 0.15926 L 3.95833E-6 0.15926 L 3.95833E-6 -2.96296E-6 Z " pathEditMode="relative" rAng="0" ptsTypes="AAAAA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7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0.16849 2.59259E-6 L 0.16849 0.1618 L 3.95833E-6 0.1618 L 3.95833E-6 2.59259E-6 Z " pathEditMode="relative" rAng="0" ptsTypes="AAAAA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4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65 -0.01065 L 0.02747 -0.65834 L 0.06458 -0.65834 " pathEditMode="relative" rAng="0" ptsTypes="AAA">
                                      <p:cBhvr>
                                        <p:cTn id="3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3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7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16927 -4.07407E-6 L 0.16927 0.15278 L 8.33333E-7 0.15278 L 8.33333E-7 -4.07407E-6 Z " pathEditMode="relative" rAng="0" ptsTypes="AAAAA">
                                      <p:cBhvr>
                                        <p:cTn id="33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7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16927 -1.11111E-6 L 0.16927 0.14884 L 8.33333E-7 0.14884 L 8.33333E-7 -1.11111E-6 Z " pathEditMode="relative" rAng="0" ptsTypes="AAAAA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7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0.16927 -2.96296E-6 L 0.16927 0.15255 L 8.33333E-7 0.15255 L 8.33333E-7 -2.96296E-6 Z " pathEditMode="relative" rAng="0" ptsTypes="AAAAA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3500"/>
                            </p:stCondLst>
                            <p:childTnLst>
                              <p:par>
                                <p:cTn id="52" presetID="7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16927 2.59259E-6 L 0.16927 0.1618 L 8.33333E-7 0.1618 L 8.33333E-7 2.59259E-6 Z " pathEditMode="relative" rAng="0" ptsTypes="AAAAA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EF026E-11C6-415E-9538-C48524F5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2019 U of MN Data Analytics &amp; Visualization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F46CB-AA23-4A65-8DAD-77CD6FB43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E05DC9C-C50D-D242-B083-59CEE07163F1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5135CF-0AD8-4888-B653-F397990EF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502" y="2666097"/>
            <a:ext cx="2743200" cy="2732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3D0B27-3E12-42BC-A05B-9CC44C05E4EF}"/>
              </a:ext>
            </a:extLst>
          </p:cNvPr>
          <p:cNvSpPr txBox="1"/>
          <p:nvPr/>
        </p:nvSpPr>
        <p:spPr>
          <a:xfrm>
            <a:off x="9937102" y="205273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74917-0AAF-41F9-A2B0-CBA2C2803052}"/>
              </a:ext>
            </a:extLst>
          </p:cNvPr>
          <p:cNvSpPr txBox="1"/>
          <p:nvPr/>
        </p:nvSpPr>
        <p:spPr>
          <a:xfrm>
            <a:off x="4934339" y="574605"/>
            <a:ext cx="2323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Cosine Similarity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AA0B3B-9643-4510-BE94-101D6C07A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447800"/>
            <a:ext cx="7591425" cy="3962400"/>
          </a:xfrm>
          <a:prstGeom prst="rect">
            <a:avLst/>
          </a:prstGeom>
        </p:spPr>
      </p:pic>
      <p:pic>
        <p:nvPicPr>
          <p:cNvPr id="1026" name="Picture 2" descr="Image result for cosine similarity">
            <a:extLst>
              <a:ext uri="{FF2B5EF4-FFF2-40B4-BE49-F238E27FC236}">
                <a16:creationId xmlns:a16="http://schemas.microsoft.com/office/drawing/2014/main" id="{2EF7CC10-4DC6-45DC-916A-00CC0CC39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086" y="1447800"/>
            <a:ext cx="40862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97170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B4B4B"/>
      </a:dk2>
      <a:lt2>
        <a:srgbClr val="8ED5C1"/>
      </a:lt2>
      <a:accent1>
        <a:srgbClr val="73CBB2"/>
      </a:accent1>
      <a:accent2>
        <a:srgbClr val="AACD5B"/>
      </a:accent2>
      <a:accent3>
        <a:srgbClr val="65A9E1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47428100-C732-4B2E-A30A-5273F581A0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a85eca0-cb17-4742-a927-9c3cb8ab341e}">
  <we:reference id="WA104038830" version="1.0.0.3" store="en-US" storeType="OMEX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3" ma:contentTypeDescription="Create a new document." ma:contentTypeScope="" ma:versionID="d936d863d335d354da51eb78ca1ae338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5fbac08d56b1b04aa33acbc31e882ce9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7AB1FA-2F28-4684-9230-02ACEB6C0B0A}">
  <ds:schemaRefs>
    <ds:schemaRef ds:uri="http://purl.org/dc/terms/"/>
    <ds:schemaRef ds:uri="b1e4d6ee-9f6f-43f8-a618-24f3d84da28f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f577acbf-5b0b-4b4f-9948-268e97f8d3a4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79EAE08-AAD0-49B9-BF66-164C225CC5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413</Words>
  <Application>Microsoft Office PowerPoint</Application>
  <PresentationFormat>Widescreen</PresentationFormat>
  <Paragraphs>103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Corbel</vt:lpstr>
      <vt:lpstr>Depth</vt:lpstr>
      <vt:lpstr>Team 4 – Risky Business</vt:lpstr>
      <vt:lpstr>Project Overview</vt:lpstr>
      <vt:lpstr>Why Machine Learning?</vt:lpstr>
      <vt:lpstr>Researched Similar Projects</vt:lpstr>
      <vt:lpstr>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  Develop GUI to process, explore, and visualize data with little to no programming experience (i.e. Flask, Django, Online-Notebook)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4 – Risky Business</dc:title>
  <dc:creator>David Kreitzer</dc:creator>
  <cp:lastModifiedBy>David Kreitzer</cp:lastModifiedBy>
  <cp:revision>1</cp:revision>
  <dcterms:created xsi:type="dcterms:W3CDTF">2019-02-14T05:59:48Z</dcterms:created>
  <dcterms:modified xsi:type="dcterms:W3CDTF">2019-02-14T20:39:41Z</dcterms:modified>
</cp:coreProperties>
</file>